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7a5ab63c5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c7a5ab63c5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banner">
  <p:cSld name="Large bann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title"/>
          </p:nvPr>
        </p:nvSpPr>
        <p:spPr>
          <a:xfrm>
            <a:off x="628650" y="1524463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C145A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AC145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628650" y="2606039"/>
            <a:ext cx="7886700" cy="2026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16" name="Google Shape;16;p2"/>
            <p:cNvSpPr/>
            <p:nvPr/>
          </p:nvSpPr>
          <p:spPr>
            <a:xfrm>
              <a:off x="0" y="-66259"/>
              <a:ext cx="9144000" cy="1235075"/>
            </a:xfrm>
            <a:custGeom>
              <a:rect b="b" l="l" r="r" t="t"/>
              <a:pathLst>
                <a:path extrusionOk="0" h="151" w="1123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145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7" name="Google Shape;17;p2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" name="Google Shape;18;p2"/>
          <p:cNvSpPr txBox="1"/>
          <p:nvPr>
            <p:ph idx="2" type="body"/>
          </p:nvPr>
        </p:nvSpPr>
        <p:spPr>
          <a:xfrm>
            <a:off x="287999" y="288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8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in banner">
  <p:cSld name="Thin bann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>
            <p:ph idx="2" type="pic"/>
          </p:nvPr>
        </p:nvSpPr>
        <p:spPr>
          <a:xfrm>
            <a:off x="3887391" y="994718"/>
            <a:ext cx="4629150" cy="3745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629841" y="994718"/>
            <a:ext cx="2949178" cy="3745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ts val="3200"/>
              <a:buNone/>
              <a:defRPr sz="3200">
                <a:solidFill>
                  <a:srgbClr val="AC145A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grpSp>
        <p:nvGrpSpPr>
          <p:cNvPr id="22" name="Google Shape;22;p3"/>
          <p:cNvGrpSpPr/>
          <p:nvPr/>
        </p:nvGrpSpPr>
        <p:grpSpPr>
          <a:xfrm>
            <a:off x="0" y="-1588"/>
            <a:ext cx="9144000" cy="741363"/>
            <a:chOff x="0" y="-1588"/>
            <a:chExt cx="9144000" cy="741363"/>
          </a:xfrm>
        </p:grpSpPr>
        <p:sp>
          <p:nvSpPr>
            <p:cNvPr id="23" name="Google Shape;23;p3"/>
            <p:cNvSpPr/>
            <p:nvPr/>
          </p:nvSpPr>
          <p:spPr>
            <a:xfrm>
              <a:off x="0" y="-1588"/>
              <a:ext cx="9144000" cy="741363"/>
            </a:xfrm>
            <a:custGeom>
              <a:rect b="b" l="l" r="r" t="t"/>
              <a:pathLst>
                <a:path extrusionOk="0" h="90" w="1123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145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4" name="Google Shape;24;p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" name="Google Shape;25;p3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8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reframe banner">
  <p:cSld name="Wireframe banner">
    <p:bg>
      <p:bgPr>
        <a:solidFill>
          <a:srgbClr val="AC145A">
            <a:alpha val="9803"/>
          </a:srgbClr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628650" y="1038713"/>
            <a:ext cx="7886700" cy="6788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C145A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AC145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628650" y="2012185"/>
            <a:ext cx="3886200" cy="26205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2" type="body"/>
          </p:nvPr>
        </p:nvSpPr>
        <p:spPr>
          <a:xfrm>
            <a:off x="4629150" y="2012185"/>
            <a:ext cx="3886200" cy="262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334658"/>
            <a:ext cx="9144000" cy="409398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8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banner">
  <p:cSld name="No banner">
    <p:bg>
      <p:bgPr>
        <a:solidFill>
          <a:srgbClr val="AC145A">
            <a:alpha val="9803"/>
          </a:srgbClr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628649" y="519484"/>
            <a:ext cx="7886700" cy="6788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C145A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AC145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628650" y="1384631"/>
            <a:ext cx="3886200" cy="32480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4629150" y="1384630"/>
            <a:ext cx="3886200" cy="32480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/>
          <p:nvPr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AC145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" type="body"/>
          </p:nvPr>
        </p:nvSpPr>
        <p:spPr>
          <a:xfrm>
            <a:off x="628650" y="1500742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21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1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/>
        </p:nvSpPr>
        <p:spPr>
          <a:xfrm>
            <a:off x="165187" y="165584"/>
            <a:ext cx="3216840" cy="704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idx="1" type="body"/>
          </p:nvPr>
        </p:nvSpPr>
        <p:spPr>
          <a:xfrm>
            <a:off x="756100" y="1629450"/>
            <a:ext cx="7474500" cy="24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CN"/>
              <a:t>A study on the path of reform and development of shrinking cities in the context of population mobility - The Case of Detroit in America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CN"/>
              <a:t>Team 14</a:t>
            </a:r>
            <a:endParaRPr/>
          </a:p>
        </p:txBody>
      </p:sp>
      <p:sp>
        <p:nvSpPr>
          <p:cNvPr id="42" name="Google Shape;42;p6"/>
          <p:cNvSpPr txBox="1"/>
          <p:nvPr>
            <p:ph idx="2" type="body"/>
          </p:nvPr>
        </p:nvSpPr>
        <p:spPr>
          <a:xfrm>
            <a:off x="287999" y="288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629840" y="994718"/>
            <a:ext cx="8056959" cy="3745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0500" lvl="0" marL="342900" rtl="0" algn="l"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ts val="2400"/>
              <a:buFont typeface="Arial"/>
              <a:buNone/>
            </a:pPr>
            <a:r>
              <a:rPr lang="zh-CN" sz="2400">
                <a:solidFill>
                  <a:srgbClr val="C00000"/>
                </a:solidFill>
              </a:rPr>
              <a:t>4. Detroit's Future Development Path - Urban Simulation</a:t>
            </a:r>
            <a:endParaRPr>
              <a:solidFill>
                <a:srgbClr val="C00000"/>
              </a:solidFill>
            </a:endParaRPr>
          </a:p>
          <a:p>
            <a:pPr indent="-1905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zh-CN" sz="2400">
                <a:solidFill>
                  <a:schemeClr val="dk1"/>
                </a:solidFill>
              </a:rPr>
              <a:t>Policy-oriented interpretation of planning options—</a:t>
            </a:r>
            <a:r>
              <a:rPr lang="zh-CN" sz="2300">
                <a:solidFill>
                  <a:schemeClr val="dk1"/>
                </a:solidFill>
              </a:rPr>
              <a:t>DETROIT FUTURE CITY:Detroit Strategic Framework Plan</a:t>
            </a:r>
            <a:endParaRPr sz="2300">
              <a:solidFill>
                <a:schemeClr val="dk1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zh-CN" sz="2400">
                <a:solidFill>
                  <a:schemeClr val="dk1"/>
                </a:solidFill>
              </a:rPr>
              <a:t>P</a:t>
            </a:r>
            <a:r>
              <a:rPr lang="zh-CN" sz="2400">
                <a:solidFill>
                  <a:schemeClr val="dk1"/>
                </a:solidFill>
              </a:rPr>
              <a:t>rojects, policies, possible industrial transfers</a:t>
            </a:r>
            <a:endParaRPr sz="2400">
              <a:solidFill>
                <a:schemeClr val="dk1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zh-CN" sz="2400">
                <a:solidFill>
                  <a:schemeClr val="dk1"/>
                </a:solidFill>
              </a:rPr>
              <a:t>Similar to a tourist attraction, marked on a map and accompanied by an explanation of the policy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01" name="Google Shape;101;p15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9465" y="831834"/>
            <a:ext cx="7921963" cy="416636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629840" y="994718"/>
            <a:ext cx="8056959" cy="3745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C145A"/>
              </a:buClr>
              <a:buSzPts val="3200"/>
              <a:buNone/>
            </a:pPr>
            <a:r>
              <a:rPr lang="zh-CN"/>
              <a:t>Others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zh-CN" sz="2400">
                <a:solidFill>
                  <a:schemeClr val="dk1"/>
                </a:solidFill>
              </a:rPr>
              <a:t>Uniformity of style: colour palette, city scale, date</a:t>
            </a:r>
            <a:endParaRPr sz="2400">
              <a:solidFill>
                <a:schemeClr val="dk1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T</a:t>
            </a:r>
            <a:r>
              <a:rPr lang="zh-CN" sz="2400">
                <a:solidFill>
                  <a:schemeClr val="dk1"/>
                </a:solidFill>
              </a:rPr>
              <a:t>ools</a:t>
            </a:r>
            <a:r>
              <a:rPr lang="zh-CN" sz="2400">
                <a:solidFill>
                  <a:schemeClr val="dk1"/>
                </a:solidFill>
              </a:rPr>
              <a:t>：mapbox、d3、dc.js、tableau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Server Construction：Python + Flask</a:t>
            </a:r>
            <a:endParaRPr sz="2400">
              <a:solidFill>
                <a:schemeClr val="dk1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Web：</a:t>
            </a:r>
            <a:r>
              <a:rPr lang="zh-CN" sz="2400">
                <a:solidFill>
                  <a:schemeClr val="dk1"/>
                </a:solidFill>
              </a:rPr>
              <a:t>similar to </a:t>
            </a:r>
            <a:r>
              <a:rPr lang="zh-CN" sz="2400">
                <a:solidFill>
                  <a:schemeClr val="dk1"/>
                </a:solidFill>
              </a:rPr>
              <a:t>squarespace</a:t>
            </a:r>
            <a:endParaRPr sz="2400">
              <a:solidFill>
                <a:schemeClr val="dk1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Accrual Basis：One chart per person, Take charge of individual slides, data sharing</a:t>
            </a:r>
            <a:endParaRPr sz="2400">
              <a:solidFill>
                <a:schemeClr val="dk1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Duration of display：4-4.5mins/p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13" name="Google Shape;113;p17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idx="1" type="body"/>
          </p:nvPr>
        </p:nvSpPr>
        <p:spPr>
          <a:xfrm>
            <a:off x="300925" y="1004125"/>
            <a:ext cx="7428300" cy="37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-34036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ct val="100000"/>
              <a:buAutoNum type="arabicPeriod"/>
            </a:pPr>
            <a:r>
              <a:rPr lang="zh-CN"/>
              <a:t>National distribution of shrinking cities in the US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-34036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ct val="100000"/>
              <a:buAutoNum type="arabicPeriod"/>
            </a:pPr>
            <a:r>
              <a:rPr lang="zh-CN"/>
              <a:t>Population Change in Detroit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-34036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ct val="100000"/>
              <a:buAutoNum type="arabicPeriod"/>
            </a:pPr>
            <a:r>
              <a:rPr lang="zh-CN"/>
              <a:t>Major Industry Changes in Detroit - Urban Transformation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-34036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ct val="100000"/>
              <a:buAutoNum type="arabicPeriod"/>
            </a:pPr>
            <a:r>
              <a:rPr lang="zh-CN"/>
              <a:t>Future Urban Development Path in Detroit - Urban Simulation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7629105" y="1138792"/>
            <a:ext cx="807300" cy="3171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7"/>
          <p:cNvSpPr txBox="1"/>
          <p:nvPr/>
        </p:nvSpPr>
        <p:spPr>
          <a:xfrm>
            <a:off x="8436500" y="1138792"/>
            <a:ext cx="75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Past</a:t>
            </a:r>
            <a:endParaRPr/>
          </a:p>
        </p:txBody>
      </p:sp>
      <p:sp>
        <p:nvSpPr>
          <p:cNvPr id="51" name="Google Shape;51;p7"/>
          <p:cNvSpPr txBox="1"/>
          <p:nvPr/>
        </p:nvSpPr>
        <p:spPr>
          <a:xfrm>
            <a:off x="8436499" y="2219879"/>
            <a:ext cx="75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Now</a:t>
            </a:r>
            <a:endParaRPr/>
          </a:p>
        </p:txBody>
      </p:sp>
      <p:sp>
        <p:nvSpPr>
          <p:cNvPr id="52" name="Google Shape;52;p7"/>
          <p:cNvSpPr txBox="1"/>
          <p:nvPr/>
        </p:nvSpPr>
        <p:spPr>
          <a:xfrm>
            <a:off x="8436500" y="3470425"/>
            <a:ext cx="85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idx="1" type="body"/>
          </p:nvPr>
        </p:nvSpPr>
        <p:spPr>
          <a:xfrm>
            <a:off x="629840" y="994718"/>
            <a:ext cx="8256985" cy="3745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-38608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zh-CN"/>
              <a:t>Visualisation of shrinking cities across the US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 sz="2400"/>
          </a:p>
          <a:p>
            <a:pPr indent="-308610" lvl="0" marL="3429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What is the shrinking city/city shrinkage?</a:t>
            </a:r>
            <a:endParaRPr/>
          </a:p>
          <a:p>
            <a:pPr indent="-308610" lvl="0" marL="3429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Why USA?</a:t>
            </a:r>
            <a:endParaRPr sz="2400">
              <a:solidFill>
                <a:schemeClr val="dk1"/>
              </a:solidFill>
            </a:endParaRPr>
          </a:p>
          <a:p>
            <a:pPr indent="-308610" lvl="0" marL="3429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zh-CN" sz="2400">
                <a:solidFill>
                  <a:schemeClr val="dk1"/>
                </a:solidFill>
              </a:rPr>
              <a:t>Filtering -</a:t>
            </a:r>
            <a:r>
              <a:rPr lang="zh-CN" sz="2047">
                <a:solidFill>
                  <a:schemeClr val="dk1"/>
                </a:solidFill>
              </a:rPr>
              <a:t> Cities with a population greater than 10,000 and two consecutive years of downward population movement</a:t>
            </a:r>
            <a:endParaRPr sz="2047">
              <a:solidFill>
                <a:schemeClr val="dk1"/>
              </a:solidFill>
            </a:endParaRPr>
          </a:p>
          <a:p>
            <a:pPr indent="-308610" lvl="0" marL="3429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zh-CN" sz="2400">
                <a:solidFill>
                  <a:schemeClr val="dk1"/>
                </a:solidFill>
              </a:rPr>
              <a:t>National map- by State/City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58" name="Google Shape;58;p8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6940" y="890100"/>
            <a:ext cx="6861648" cy="389963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629840" y="994718"/>
            <a:ext cx="8056959" cy="3745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rPr lang="zh-CN"/>
              <a:t>2. The change of </a:t>
            </a:r>
            <a:r>
              <a:rPr lang="zh-CN"/>
              <a:t>population distribution in Detroit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-30861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Why Detroit?</a:t>
            </a:r>
            <a:endParaRPr/>
          </a:p>
          <a:p>
            <a:pPr indent="-30861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Year Span</a:t>
            </a:r>
            <a:endParaRPr sz="2400">
              <a:solidFill>
                <a:schemeClr val="dk1"/>
              </a:solidFill>
            </a:endParaRPr>
          </a:p>
          <a:p>
            <a:pPr indent="-30861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zh-CN" sz="2400">
                <a:solidFill>
                  <a:schemeClr val="dk1"/>
                </a:solidFill>
              </a:rPr>
              <a:t>Resident population? Household income? Census</a:t>
            </a:r>
            <a:endParaRPr sz="2400">
              <a:solidFill>
                <a:schemeClr val="dk1"/>
              </a:solidFill>
            </a:endParaRPr>
          </a:p>
          <a:p>
            <a:pPr indent="-308610" lvl="0" marL="3429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zh-CN" sz="2400">
                <a:solidFill>
                  <a:schemeClr val="dk1"/>
                </a:solidFill>
              </a:rPr>
              <a:t>Unemployment rate?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70" name="Google Shape;70;p10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578" y="903054"/>
            <a:ext cx="6676822" cy="393530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1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" type="body"/>
          </p:nvPr>
        </p:nvSpPr>
        <p:spPr>
          <a:xfrm>
            <a:off x="629840" y="994718"/>
            <a:ext cx="8056959" cy="3745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rPr lang="zh-CN"/>
              <a:t>3. </a:t>
            </a:r>
            <a:r>
              <a:rPr lang="zh-CN"/>
              <a:t>Major Industry Changes in Detroit - Urban Transformation</a:t>
            </a:r>
            <a:endParaRPr/>
          </a:p>
          <a:p>
            <a:pPr indent="-42291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zh-CN" sz="2400">
                <a:solidFill>
                  <a:schemeClr val="dk1"/>
                </a:solidFill>
              </a:rPr>
              <a:t>Industry Classification：</a:t>
            </a:r>
            <a:endParaRPr sz="24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chemeClr val="dk1"/>
                </a:solidFill>
              </a:rPr>
              <a:t>mainly about secondary and third industry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zh-CN" sz="2141">
                <a:solidFill>
                  <a:srgbClr val="990000"/>
                </a:solidFill>
              </a:rPr>
              <a:t>Colour distinction, year slider</a:t>
            </a:r>
            <a:endParaRPr sz="2141">
              <a:solidFill>
                <a:srgbClr val="99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42291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zh-CN" sz="2400">
                <a:solidFill>
                  <a:schemeClr val="dk1"/>
                </a:solidFill>
              </a:rPr>
              <a:t>Number of companies? Industry share? (Statistical Yearbook)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42291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zh-CN" sz="2400">
                <a:solidFill>
                  <a:schemeClr val="dk1"/>
                </a:solidFill>
              </a:rPr>
              <a:t> Trendency of GDP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AC145A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82" name="Google Shape;82;p12"/>
          <p:cNvSpPr txBox="1"/>
          <p:nvPr>
            <p:ph idx="3" type="body"/>
          </p:nvPr>
        </p:nvSpPr>
        <p:spPr>
          <a:xfrm>
            <a:off x="216000" y="216000"/>
            <a:ext cx="5488958" cy="293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110" y="833692"/>
            <a:ext cx="5948400" cy="37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/>
        </p:nvSpPr>
        <p:spPr>
          <a:xfrm>
            <a:off x="6313525" y="1135275"/>
            <a:ext cx="3000000" cy="17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zh-CN" sz="2400">
                <a:solidFill>
                  <a:schemeClr val="dk1"/>
                </a:solidFill>
              </a:rPr>
              <a:t>Industry Classification：</a:t>
            </a:r>
            <a:endParaRPr b="1" sz="24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6233500" y="2502225"/>
            <a:ext cx="3000000" cy="17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445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zh-CN" sz="2200">
                <a:solidFill>
                  <a:schemeClr val="dk1"/>
                </a:solidFill>
              </a:rPr>
              <a:t>Colour distinction</a:t>
            </a:r>
            <a:endParaRPr sz="2200">
              <a:solidFill>
                <a:schemeClr val="dk1"/>
              </a:solidFill>
            </a:endParaRPr>
          </a:p>
          <a:p>
            <a:pPr indent="-4445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zh-CN" sz="2200">
                <a:solidFill>
                  <a:schemeClr val="dk1"/>
                </a:solidFill>
              </a:rPr>
              <a:t>and</a:t>
            </a:r>
            <a:endParaRPr sz="2200">
              <a:solidFill>
                <a:schemeClr val="dk1"/>
              </a:solidFill>
            </a:endParaRPr>
          </a:p>
          <a:p>
            <a:pPr indent="-4445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zh-CN" sz="2200">
                <a:solidFill>
                  <a:schemeClr val="dk1"/>
                </a:solidFill>
              </a:rPr>
              <a:t>Year slider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27617" y="787338"/>
            <a:ext cx="3501990" cy="410507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254875" y="1053300"/>
            <a:ext cx="4286100" cy="18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zh-CN" sz="2400">
                <a:solidFill>
                  <a:schemeClr val="dk1"/>
                </a:solidFill>
              </a:rPr>
              <a:t>Industry share</a:t>
            </a:r>
            <a:endParaRPr b="1" sz="24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zh-CN" sz="2400">
                <a:solidFill>
                  <a:schemeClr val="dk1"/>
                </a:solidFill>
              </a:rPr>
              <a:t>Distribution of company 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zh-CN" sz="2400">
                <a:solidFill>
                  <a:schemeClr val="dk1"/>
                </a:solidFill>
              </a:rPr>
              <a:t> Trendency of GDP</a:t>
            </a:r>
            <a:endParaRPr b="1" sz="24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4_Custom Design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